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64" r:id="rId5"/>
    <p:sldId id="260" r:id="rId6"/>
    <p:sldId id="269" r:id="rId7"/>
    <p:sldId id="270" r:id="rId8"/>
    <p:sldId id="261" r:id="rId9"/>
    <p:sldId id="268" r:id="rId10"/>
    <p:sldId id="259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1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1194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1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5720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7367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1416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9493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1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6543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0373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66F1C8B-FD5D-4294-8C8C-DCC70A2CB70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E980433-95B3-4FD3-8E88-32223A2F2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69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C2AC7-64D1-9BE9-A168-83B7FF8D9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Maze Game</a:t>
            </a:r>
            <a:b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</a:br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with FPGA &amp; Monitor</a:t>
            </a:r>
            <a:endParaRPr lang="ko-KR" altLang="en-US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730803-58D3-9B77-2F61-7EED0CD69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202130439 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우상원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201811831 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박치수</a:t>
            </a:r>
          </a:p>
        </p:txBody>
      </p:sp>
    </p:spTree>
    <p:extLst>
      <p:ext uri="{BB962C8B-B14F-4D97-AF65-F5344CB8AC3E}">
        <p14:creationId xmlns:p14="http://schemas.microsoft.com/office/powerpoint/2010/main" val="336652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7CF56-9A77-BCF5-C5E3-DC7137B8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개발 현황</a:t>
            </a:r>
          </a:p>
        </p:txBody>
      </p:sp>
      <p:pic>
        <p:nvPicPr>
          <p:cNvPr id="8" name="KakaoTalk_20231209_231221417">
            <a:hlinkClick r:id="" action="ppaction://media"/>
            <a:extLst>
              <a:ext uri="{FF2B5EF4-FFF2-40B4-BE49-F238E27FC236}">
                <a16:creationId xmlns:a16="http://schemas.microsoft.com/office/drawing/2014/main" id="{09D80BDB-1D26-9E14-DD1B-6D92DE59BB5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" y="1600200"/>
            <a:ext cx="2546350" cy="4525963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B66441-8EC5-113C-5511-F30293104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2310" y="1600200"/>
            <a:ext cx="4395561" cy="4525963"/>
          </a:xfrm>
        </p:spPr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모니터 모듈 구현 단계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33F367-7D0D-BA66-BBB8-7A4FC1433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22" y="2153835"/>
            <a:ext cx="3309278" cy="2208615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DFDD5CA6-F2D0-B6BB-47BA-F494D580BAA9}"/>
              </a:ext>
            </a:extLst>
          </p:cNvPr>
          <p:cNvSpPr txBox="1">
            <a:spLocks/>
          </p:cNvSpPr>
          <p:nvPr/>
        </p:nvSpPr>
        <p:spPr bwMode="gray">
          <a:xfrm>
            <a:off x="2689225" y="1600200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외부 방향키 입력 모듈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11CFA3-F4CB-7829-F2C5-ED3B59C7D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647" y="2153835"/>
            <a:ext cx="447737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2AA12-6EE9-7ADB-3CDD-34EEDD8C2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Thank You</a:t>
            </a:r>
            <a:endParaRPr lang="ko-KR" altLang="en-US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68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48D815-F0FD-3AB9-2274-515BD49AA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목차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5AAF718-4CC2-0D0E-57A4-9590EC266D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기능 설명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개발 현황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I/O</a:t>
            </a:r>
          </a:p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FSM</a:t>
            </a:r>
          </a:p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구조도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28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DCA8-0A3C-6594-C062-D3612888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기능 설명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EDF78D4-6FD5-B909-716E-2B81438A8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8" y="1600201"/>
            <a:ext cx="3429008" cy="4525963"/>
          </a:xfrm>
        </p:spPr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빈칸 </a:t>
            </a:r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검은색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하얀색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플레이어 </a:t>
            </a:r>
            <a:r>
              <a:rPr lang="en-US" altLang="ko-KR" dirty="0">
                <a:solidFill>
                  <a:srgbClr val="FF000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빨간색</a:t>
            </a:r>
            <a:endParaRPr lang="en-US" altLang="ko-KR" dirty="0">
              <a:solidFill>
                <a:srgbClr val="FF000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solidFill>
                  <a:srgbClr val="00B05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골 지점 </a:t>
            </a:r>
            <a:r>
              <a:rPr lang="en-US" altLang="ko-KR" dirty="0">
                <a:solidFill>
                  <a:srgbClr val="00B05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solidFill>
                  <a:srgbClr val="00B05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초록색</a:t>
            </a:r>
            <a:endParaRPr lang="en-US" altLang="ko-KR" dirty="0">
              <a:solidFill>
                <a:srgbClr val="00B05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en-US" altLang="ko-KR" dirty="0">
              <a:solidFill>
                <a:srgbClr val="00B05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ko-KR" altLang="en-US" dirty="0">
              <a:solidFill>
                <a:srgbClr val="00B05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  <p:graphicFrame>
        <p:nvGraphicFramePr>
          <p:cNvPr id="12" name="내용 개체 틀 6">
            <a:extLst>
              <a:ext uri="{FF2B5EF4-FFF2-40B4-BE49-F238E27FC236}">
                <a16:creationId xmlns:a16="http://schemas.microsoft.com/office/drawing/2014/main" id="{816740FB-078D-2EBA-450E-E9D502B4B9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93407314"/>
              </p:ext>
            </p:extLst>
          </p:nvPr>
        </p:nvGraphicFramePr>
        <p:xfrm>
          <a:off x="0" y="1600201"/>
          <a:ext cx="3429008" cy="241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13">
                  <a:extLst>
                    <a:ext uri="{9D8B030D-6E8A-4147-A177-3AD203B41FA5}">
                      <a16:colId xmlns:a16="http://schemas.microsoft.com/office/drawing/2014/main" val="942461322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365590932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2496375881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491467379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322638208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581600400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1241074616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643074020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4195206035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956537415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863643571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748161024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255915734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017773032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1854202630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2972757682"/>
                    </a:ext>
                  </a:extLst>
                </a:gridCol>
              </a:tblGrid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12011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957818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88358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8276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230634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713730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7751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9338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87141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75278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769352"/>
                  </a:ext>
                </a:extLst>
              </a:tr>
              <a:tr h="2012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26807"/>
                  </a:ext>
                </a:extLst>
              </a:tr>
            </a:tbl>
          </a:graphicData>
        </a:graphic>
      </p:graphicFrame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CE584981-7758-CF7F-450C-80DCD4F0F1CE}"/>
              </a:ext>
            </a:extLst>
          </p:cNvPr>
          <p:cNvSpPr txBox="1">
            <a:spLocks/>
          </p:cNvSpPr>
          <p:nvPr/>
        </p:nvSpPr>
        <p:spPr bwMode="gray">
          <a:xfrm>
            <a:off x="7048490" y="1600201"/>
            <a:ext cx="50101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VGA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를 통한 모니터 제어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pPr lvl="1"/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640×480, 60Hz</a:t>
            </a:r>
          </a:p>
          <a:p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방향키 입력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pPr lvl="1"/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플레이어의 이동 제어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미로 탈출 및 탈출 시간 표시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ko-KR" altLang="en-US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4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DCA8-0A3C-6594-C062-D3612888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기능 설명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EDF78D4-6FD5-B909-716E-2B81438A8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8" y="1600201"/>
            <a:ext cx="3429008" cy="4525963"/>
          </a:xfrm>
        </p:spPr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빈칸 </a:t>
            </a:r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검은색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하얀색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플레이어 </a:t>
            </a:r>
            <a:r>
              <a:rPr lang="en-US" altLang="ko-KR" dirty="0">
                <a:solidFill>
                  <a:srgbClr val="FF000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빨간색</a:t>
            </a:r>
            <a:endParaRPr lang="en-US" altLang="ko-KR" dirty="0">
              <a:solidFill>
                <a:srgbClr val="FF000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solidFill>
                  <a:srgbClr val="00B05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골 지점 </a:t>
            </a:r>
            <a:r>
              <a:rPr lang="en-US" altLang="ko-KR" dirty="0">
                <a:solidFill>
                  <a:srgbClr val="00B05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: </a:t>
            </a:r>
            <a:r>
              <a:rPr lang="ko-KR" altLang="en-US" dirty="0">
                <a:solidFill>
                  <a:srgbClr val="00B050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초록색</a:t>
            </a:r>
            <a:endParaRPr lang="en-US" altLang="ko-KR" dirty="0">
              <a:solidFill>
                <a:srgbClr val="00B05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en-US" altLang="ko-KR" dirty="0">
              <a:solidFill>
                <a:srgbClr val="00B05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ko-KR" altLang="en-US" dirty="0">
              <a:solidFill>
                <a:srgbClr val="00B050"/>
              </a:solidFill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  <p:graphicFrame>
        <p:nvGraphicFramePr>
          <p:cNvPr id="12" name="내용 개체 틀 6">
            <a:extLst>
              <a:ext uri="{FF2B5EF4-FFF2-40B4-BE49-F238E27FC236}">
                <a16:creationId xmlns:a16="http://schemas.microsoft.com/office/drawing/2014/main" id="{816740FB-078D-2EBA-450E-E9D502B4B9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52406015"/>
              </p:ext>
            </p:extLst>
          </p:nvPr>
        </p:nvGraphicFramePr>
        <p:xfrm>
          <a:off x="0" y="1600202"/>
          <a:ext cx="3429008" cy="2419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13">
                  <a:extLst>
                    <a:ext uri="{9D8B030D-6E8A-4147-A177-3AD203B41FA5}">
                      <a16:colId xmlns:a16="http://schemas.microsoft.com/office/drawing/2014/main" val="942461322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365590932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2496375881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491467379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322638208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581600400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1241074616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643074020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4195206035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956537415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863643571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748161024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255915734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3017773032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1854202630"/>
                    </a:ext>
                  </a:extLst>
                </a:gridCol>
                <a:gridCol w="214313">
                  <a:extLst>
                    <a:ext uri="{9D8B030D-6E8A-4147-A177-3AD203B41FA5}">
                      <a16:colId xmlns:a16="http://schemas.microsoft.com/office/drawing/2014/main" val="2972757682"/>
                    </a:ext>
                  </a:extLst>
                </a:gridCol>
              </a:tblGrid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12011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957818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88358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8276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230634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713730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7751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9338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87141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75278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769352"/>
                  </a:ext>
                </a:extLst>
              </a:tr>
              <a:tr h="201601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8840" marR="48840" marT="24420" marB="244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26807"/>
                  </a:ext>
                </a:extLst>
              </a:tr>
            </a:tbl>
          </a:graphicData>
        </a:graphic>
      </p:graphicFrame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CE584981-7758-CF7F-450C-80DCD4F0F1CE}"/>
              </a:ext>
            </a:extLst>
          </p:cNvPr>
          <p:cNvSpPr txBox="1">
            <a:spLocks/>
          </p:cNvSpPr>
          <p:nvPr/>
        </p:nvSpPr>
        <p:spPr bwMode="gray">
          <a:xfrm>
            <a:off x="7048490" y="1600201"/>
            <a:ext cx="50101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플레이어의 다음 이동이 벽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pPr lvl="1"/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움직임이 일어나지 않음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플레이어의 다음 이동이 골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pPr lvl="1"/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다음 단계의 미로로 이동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마지막 </a:t>
            </a:r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3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단계 미로에서 골</a:t>
            </a:r>
            <a:endParaRPr lang="en-US" altLang="ko-KR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  <a:p>
            <a:pPr lvl="1"/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1</a:t>
            </a:r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단계 미로로 이동</a:t>
            </a:r>
          </a:p>
        </p:txBody>
      </p:sp>
    </p:spTree>
    <p:extLst>
      <p:ext uri="{BB962C8B-B14F-4D97-AF65-F5344CB8AC3E}">
        <p14:creationId xmlns:p14="http://schemas.microsoft.com/office/powerpoint/2010/main" val="211417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E0F44-869B-38C4-0A12-3EFC5CCE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I/O</a:t>
            </a:r>
            <a:endParaRPr lang="ko-KR" altLang="en-US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  <p:graphicFrame>
        <p:nvGraphicFramePr>
          <p:cNvPr id="45" name="내용 개체 틀 44">
            <a:extLst>
              <a:ext uri="{FF2B5EF4-FFF2-40B4-BE49-F238E27FC236}">
                <a16:creationId xmlns:a16="http://schemas.microsoft.com/office/drawing/2014/main" id="{BDD68F61-1E75-022A-EAF9-16745DA9D6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963192"/>
              </p:ext>
            </p:extLst>
          </p:nvPr>
        </p:nvGraphicFramePr>
        <p:xfrm>
          <a:off x="609600" y="1527175"/>
          <a:ext cx="109728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1782914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1665757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4014053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07215538"/>
                    </a:ext>
                  </a:extLst>
                </a:gridCol>
                <a:gridCol w="6038850">
                  <a:extLst>
                    <a:ext uri="{9D8B030D-6E8A-4147-A177-3AD203B41FA5}">
                      <a16:colId xmlns:a16="http://schemas.microsoft.com/office/drawing/2014/main" val="2585265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9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i_Clk</a:t>
                      </a:r>
                      <a:endParaRPr lang="ko-KR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입력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Positive clock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43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i_Rst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Negative reset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47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i_Keyboard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방향 방향키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10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o_FND0</a:t>
                      </a:r>
                      <a:endParaRPr lang="ko-KR" altLang="en-US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출력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미로 탈출 </a:t>
                      </a:r>
                      <a:r>
                        <a:rPr lang="ko-KR" altLang="en-US" dirty="0" err="1"/>
                        <a:t>시간초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의 자리 출력 </a:t>
                      </a:r>
                      <a:r>
                        <a:rPr lang="en-US" altLang="ko-KR" dirty="0"/>
                        <a:t>FND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08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o_FND1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미로 탈출 </a:t>
                      </a:r>
                      <a:r>
                        <a:rPr lang="ko-KR" altLang="en-US" dirty="0" err="1"/>
                        <a:t>시간초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의 자리 출력 </a:t>
                      </a:r>
                      <a:r>
                        <a:rPr lang="en-US" altLang="ko-KR" dirty="0"/>
                        <a:t>FND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25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o_Red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화면에 출력할 </a:t>
                      </a:r>
                      <a:r>
                        <a:rPr lang="en-US" altLang="ko-KR" dirty="0"/>
                        <a:t>Red 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61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o_Green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화면에 출력할 </a:t>
                      </a:r>
                      <a:r>
                        <a:rPr lang="en-US" altLang="ko-KR" dirty="0"/>
                        <a:t>Green 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31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o_Blue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화면에 출력할 </a:t>
                      </a:r>
                      <a:r>
                        <a:rPr lang="en-US" altLang="ko-KR" dirty="0"/>
                        <a:t>Blue 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0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o_vSync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동기화 </a:t>
                      </a:r>
                      <a:r>
                        <a:rPr lang="en-US" altLang="ko-KR" dirty="0"/>
                        <a:t>Sync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02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o_hSync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동기화 </a:t>
                      </a:r>
                      <a:r>
                        <a:rPr lang="en-US" altLang="ko-KR" dirty="0"/>
                        <a:t>Sync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165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73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E0F44-869B-38C4-0A12-3EFC5CCE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키보드 모듈 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FBC5F1-D6E7-ECC2-682F-67A1BAB1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4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E0F44-869B-38C4-0A12-3EFC5CCE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드로잉 모듈 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FBC5F1-D6E7-ECC2-682F-67A1BAB1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9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79EF2-003B-A4DE-9A0E-56070109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구조도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7A8CC9-3FF8-7F49-21E7-3146A91359A8}"/>
              </a:ext>
            </a:extLst>
          </p:cNvPr>
          <p:cNvSpPr/>
          <p:nvPr/>
        </p:nvSpPr>
        <p:spPr>
          <a:xfrm>
            <a:off x="2760578" y="1012371"/>
            <a:ext cx="6670844" cy="46209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7CF7-25C1-E2AE-5CF8-865B6CFBBA27}"/>
              </a:ext>
            </a:extLst>
          </p:cNvPr>
          <p:cNvSpPr txBox="1"/>
          <p:nvPr/>
        </p:nvSpPr>
        <p:spPr>
          <a:xfrm>
            <a:off x="5052237" y="1000649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Top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A3DB1-DC22-E040-A905-C86C369499ED}"/>
              </a:ext>
            </a:extLst>
          </p:cNvPr>
          <p:cNvSpPr txBox="1"/>
          <p:nvPr/>
        </p:nvSpPr>
        <p:spPr>
          <a:xfrm>
            <a:off x="854777" y="2024385"/>
            <a:ext cx="1461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/>
              <a:t>i_Clk</a:t>
            </a:r>
            <a:endParaRPr lang="en-US" altLang="ko-KR" b="1" dirty="0"/>
          </a:p>
          <a:p>
            <a:pPr algn="r"/>
            <a:r>
              <a:rPr lang="en-US" altLang="ko-KR" b="1" dirty="0" err="1"/>
              <a:t>i_Rst</a:t>
            </a:r>
            <a:endParaRPr lang="en-US" altLang="ko-KR" b="1" dirty="0"/>
          </a:p>
          <a:p>
            <a:pPr algn="r"/>
            <a:r>
              <a:rPr lang="en-US" altLang="ko-KR" b="1" dirty="0" err="1"/>
              <a:t>i_Keyboard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8E9E35-6F0B-66BF-ED98-7D0127838FAD}"/>
              </a:ext>
            </a:extLst>
          </p:cNvPr>
          <p:cNvSpPr/>
          <p:nvPr/>
        </p:nvSpPr>
        <p:spPr>
          <a:xfrm>
            <a:off x="3752226" y="2030981"/>
            <a:ext cx="719605" cy="9167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KB</a:t>
            </a:r>
            <a:endParaRPr lang="ko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F5B204B-2433-7468-A07C-BD0F3BEFCDDA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2316460" y="2486050"/>
            <a:ext cx="1435766" cy="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CA7F16B-E4BA-041B-5ECB-EEB8FA48A107}"/>
              </a:ext>
            </a:extLst>
          </p:cNvPr>
          <p:cNvCxnSpPr/>
          <p:nvPr/>
        </p:nvCxnSpPr>
        <p:spPr>
          <a:xfrm>
            <a:off x="2316460" y="2237839"/>
            <a:ext cx="1435767" cy="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3661D24-79EF-DBD5-FA5A-7A1E6657411E}"/>
              </a:ext>
            </a:extLst>
          </p:cNvPr>
          <p:cNvCxnSpPr/>
          <p:nvPr/>
        </p:nvCxnSpPr>
        <p:spPr>
          <a:xfrm>
            <a:off x="2316460" y="2766566"/>
            <a:ext cx="1435767" cy="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EC72C38-6D3B-9C5C-BAD0-446AD36873AC}"/>
              </a:ext>
            </a:extLst>
          </p:cNvPr>
          <p:cNvCxnSpPr>
            <a:cxnSpLocks/>
          </p:cNvCxnSpPr>
          <p:nvPr/>
        </p:nvCxnSpPr>
        <p:spPr>
          <a:xfrm>
            <a:off x="4504995" y="2178806"/>
            <a:ext cx="22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05E6AD-4CD1-C4B4-3675-4FB6403AC29A}"/>
              </a:ext>
            </a:extLst>
          </p:cNvPr>
          <p:cNvSpPr/>
          <p:nvPr/>
        </p:nvSpPr>
        <p:spPr>
          <a:xfrm>
            <a:off x="4747873" y="2040863"/>
            <a:ext cx="1933164" cy="282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Direction</a:t>
            </a:r>
            <a:endParaRPr lang="ko-KR" altLang="en-US" b="1" dirty="0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6A86BD7-8FC6-4D67-238C-3D0178D872EB}"/>
              </a:ext>
            </a:extLst>
          </p:cNvPr>
          <p:cNvSpPr/>
          <p:nvPr/>
        </p:nvSpPr>
        <p:spPr>
          <a:xfrm rot="5400000">
            <a:off x="4726141" y="2067702"/>
            <a:ext cx="257616" cy="22220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339890-CF25-BBFB-EB17-3B9855437C5A}"/>
              </a:ext>
            </a:extLst>
          </p:cNvPr>
          <p:cNvSpPr/>
          <p:nvPr/>
        </p:nvSpPr>
        <p:spPr>
          <a:xfrm>
            <a:off x="2902499" y="3782809"/>
            <a:ext cx="719606" cy="6733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VGA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7C8DF8-F940-B59D-86FE-C474C8AD2451}"/>
              </a:ext>
            </a:extLst>
          </p:cNvPr>
          <p:cNvSpPr/>
          <p:nvPr/>
        </p:nvSpPr>
        <p:spPr>
          <a:xfrm>
            <a:off x="4768781" y="3795963"/>
            <a:ext cx="1923626" cy="282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VGA_o_vPos</a:t>
            </a:r>
            <a:endParaRPr lang="ko-KR" altLang="en-US" b="1" dirty="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F6DA4B8D-D019-DA0E-71C1-846CEF5A08BE}"/>
              </a:ext>
            </a:extLst>
          </p:cNvPr>
          <p:cNvSpPr/>
          <p:nvPr/>
        </p:nvSpPr>
        <p:spPr>
          <a:xfrm rot="5400000">
            <a:off x="4747049" y="3822802"/>
            <a:ext cx="257616" cy="22220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4388D3-3831-443F-AF94-3CF13D51CAD9}"/>
              </a:ext>
            </a:extLst>
          </p:cNvPr>
          <p:cNvSpPr/>
          <p:nvPr/>
        </p:nvSpPr>
        <p:spPr>
          <a:xfrm>
            <a:off x="4768781" y="4161754"/>
            <a:ext cx="1923626" cy="282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VGA_o_hPos</a:t>
            </a:r>
            <a:endParaRPr lang="ko-KR" altLang="en-US" b="1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DD4B1F19-6A04-A823-42B6-96CC8471D9D4}"/>
              </a:ext>
            </a:extLst>
          </p:cNvPr>
          <p:cNvSpPr/>
          <p:nvPr/>
        </p:nvSpPr>
        <p:spPr>
          <a:xfrm rot="5400000">
            <a:off x="4747049" y="4188593"/>
            <a:ext cx="257616" cy="22220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6C9DDE-A887-5C6E-B10D-FA396876CA45}"/>
              </a:ext>
            </a:extLst>
          </p:cNvPr>
          <p:cNvSpPr txBox="1"/>
          <p:nvPr/>
        </p:nvSpPr>
        <p:spPr>
          <a:xfrm>
            <a:off x="9629036" y="1332471"/>
            <a:ext cx="142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o_FND0</a:t>
            </a:r>
          </a:p>
          <a:p>
            <a:r>
              <a:rPr lang="en-US" altLang="ko-KR" b="1" dirty="0"/>
              <a:t>o_FND1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5914736-DD8E-D436-4FB7-1E7EA9A437AF}"/>
              </a:ext>
            </a:extLst>
          </p:cNvPr>
          <p:cNvCxnSpPr>
            <a:cxnSpLocks/>
          </p:cNvCxnSpPr>
          <p:nvPr/>
        </p:nvCxnSpPr>
        <p:spPr>
          <a:xfrm>
            <a:off x="8609893" y="1492653"/>
            <a:ext cx="1048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8EA9375-F643-EC6A-31CC-046C265ECE68}"/>
              </a:ext>
            </a:extLst>
          </p:cNvPr>
          <p:cNvCxnSpPr>
            <a:cxnSpLocks/>
          </p:cNvCxnSpPr>
          <p:nvPr/>
        </p:nvCxnSpPr>
        <p:spPr>
          <a:xfrm>
            <a:off x="8660251" y="1831741"/>
            <a:ext cx="998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3316A2F-C21A-86B4-D5B7-8A2F756F3503}"/>
              </a:ext>
            </a:extLst>
          </p:cNvPr>
          <p:cNvSpPr/>
          <p:nvPr/>
        </p:nvSpPr>
        <p:spPr>
          <a:xfrm>
            <a:off x="3282228" y="2454362"/>
            <a:ext cx="66296" cy="6629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069B13CF-D034-811E-D44B-E49C14474981}"/>
              </a:ext>
            </a:extLst>
          </p:cNvPr>
          <p:cNvCxnSpPr>
            <a:cxnSpLocks/>
          </p:cNvCxnSpPr>
          <p:nvPr/>
        </p:nvCxnSpPr>
        <p:spPr>
          <a:xfrm flipV="1">
            <a:off x="3059402" y="1492653"/>
            <a:ext cx="4166547" cy="724204"/>
          </a:xfrm>
          <a:prstGeom prst="bentConnector3">
            <a:avLst>
              <a:gd name="adj1" fmla="val -1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E70E8346-60DD-2166-90F6-94EA2FB8D856}"/>
              </a:ext>
            </a:extLst>
          </p:cNvPr>
          <p:cNvCxnSpPr>
            <a:cxnSpLocks/>
            <a:stCxn id="84" idx="0"/>
          </p:cNvCxnSpPr>
          <p:nvPr/>
        </p:nvCxnSpPr>
        <p:spPr>
          <a:xfrm rot="5400000" flipH="1" flipV="1">
            <a:off x="4955475" y="191643"/>
            <a:ext cx="622621" cy="3902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5F5BD7-6D41-837E-5F96-00B176ED1D04}"/>
              </a:ext>
            </a:extLst>
          </p:cNvPr>
          <p:cNvSpPr txBox="1"/>
          <p:nvPr/>
        </p:nvSpPr>
        <p:spPr>
          <a:xfrm>
            <a:off x="9680744" y="4207861"/>
            <a:ext cx="10262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o_Red</a:t>
            </a:r>
            <a:endParaRPr lang="en-US" altLang="ko-KR" b="1" dirty="0"/>
          </a:p>
          <a:p>
            <a:r>
              <a:rPr lang="en-US" altLang="ko-KR" b="1" dirty="0" err="1"/>
              <a:t>o_Green</a:t>
            </a:r>
            <a:endParaRPr lang="en-US" altLang="ko-KR" b="1" dirty="0"/>
          </a:p>
          <a:p>
            <a:r>
              <a:rPr lang="en-US" altLang="ko-KR" b="1" dirty="0" err="1"/>
              <a:t>o_Blue</a:t>
            </a:r>
            <a:endParaRPr lang="en-US" altLang="ko-KR" b="1" dirty="0"/>
          </a:p>
          <a:p>
            <a:r>
              <a:rPr lang="en-US" altLang="ko-KR" b="1" dirty="0" err="1"/>
              <a:t>o_vSync</a:t>
            </a:r>
            <a:endParaRPr lang="en-US" altLang="ko-KR" b="1" dirty="0"/>
          </a:p>
          <a:p>
            <a:r>
              <a:rPr lang="en-US" altLang="ko-KR" b="1" dirty="0" err="1"/>
              <a:t>o_hSync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2A19EB4-4225-AE5D-F424-A82B56CEDE90}"/>
              </a:ext>
            </a:extLst>
          </p:cNvPr>
          <p:cNvSpPr/>
          <p:nvPr/>
        </p:nvSpPr>
        <p:spPr>
          <a:xfrm>
            <a:off x="7218195" y="1354579"/>
            <a:ext cx="1958038" cy="593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Timer</a:t>
            </a:r>
            <a:endParaRPr lang="ko-KR" altLang="en-US" b="1" dirty="0"/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84BD5D40-F20E-FF76-D49F-6D30E61A97F1}"/>
              </a:ext>
            </a:extLst>
          </p:cNvPr>
          <p:cNvCxnSpPr>
            <a:cxnSpLocks/>
          </p:cNvCxnSpPr>
          <p:nvPr/>
        </p:nvCxnSpPr>
        <p:spPr>
          <a:xfrm>
            <a:off x="3089854" y="4453372"/>
            <a:ext cx="6539182" cy="1041407"/>
          </a:xfrm>
          <a:prstGeom prst="bentConnector3">
            <a:avLst>
              <a:gd name="adj1" fmla="val -1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7FDEECD6-DBC1-C1B8-0F4C-518DCC583DD3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6039554" y="1678943"/>
            <a:ext cx="812230" cy="6366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990972-1F98-8EA6-B3E6-CEC26D9CF866}"/>
              </a:ext>
            </a:extLst>
          </p:cNvPr>
          <p:cNvSpPr/>
          <p:nvPr/>
        </p:nvSpPr>
        <p:spPr>
          <a:xfrm>
            <a:off x="5248565" y="2412262"/>
            <a:ext cx="1432472" cy="282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MazeMap</a:t>
            </a:r>
            <a:endParaRPr lang="ko-KR" altLang="en-US" b="1" dirty="0"/>
          </a:p>
        </p:txBody>
      </p:sp>
      <p:sp>
        <p:nvSpPr>
          <p:cNvPr id="128" name="이등변 삼각형 127">
            <a:extLst>
              <a:ext uri="{FF2B5EF4-FFF2-40B4-BE49-F238E27FC236}">
                <a16:creationId xmlns:a16="http://schemas.microsoft.com/office/drawing/2014/main" id="{11892AC9-5028-EE21-361E-5F1B72CF5934}"/>
              </a:ext>
            </a:extLst>
          </p:cNvPr>
          <p:cNvSpPr/>
          <p:nvPr/>
        </p:nvSpPr>
        <p:spPr>
          <a:xfrm rot="5400000">
            <a:off x="5198466" y="2467469"/>
            <a:ext cx="257616" cy="16547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8A0A26-A5F6-F411-D927-F9D1A714E814}"/>
              </a:ext>
            </a:extLst>
          </p:cNvPr>
          <p:cNvSpPr/>
          <p:nvPr/>
        </p:nvSpPr>
        <p:spPr>
          <a:xfrm>
            <a:off x="5269940" y="2755663"/>
            <a:ext cx="1432472" cy="282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MazeLevel</a:t>
            </a:r>
            <a:endParaRPr lang="ko-KR" altLang="en-US" b="1" dirty="0"/>
          </a:p>
        </p:txBody>
      </p:sp>
      <p:sp>
        <p:nvSpPr>
          <p:cNvPr id="130" name="이등변 삼각형 129">
            <a:extLst>
              <a:ext uri="{FF2B5EF4-FFF2-40B4-BE49-F238E27FC236}">
                <a16:creationId xmlns:a16="http://schemas.microsoft.com/office/drawing/2014/main" id="{C49E1582-6711-DEF8-0120-9531DFEEC279}"/>
              </a:ext>
            </a:extLst>
          </p:cNvPr>
          <p:cNvSpPr/>
          <p:nvPr/>
        </p:nvSpPr>
        <p:spPr>
          <a:xfrm rot="5400000">
            <a:off x="5219841" y="2810870"/>
            <a:ext cx="257616" cy="16547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5A6A4C-D8FD-2757-1C02-510A2D4964FC}"/>
              </a:ext>
            </a:extLst>
          </p:cNvPr>
          <p:cNvSpPr/>
          <p:nvPr/>
        </p:nvSpPr>
        <p:spPr>
          <a:xfrm>
            <a:off x="5269940" y="3077742"/>
            <a:ext cx="1432472" cy="282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PlayerPos</a:t>
            </a:r>
            <a:endParaRPr lang="ko-KR" altLang="en-US" b="1" dirty="0"/>
          </a:p>
        </p:txBody>
      </p:sp>
      <p:sp>
        <p:nvSpPr>
          <p:cNvPr id="132" name="이등변 삼각형 131">
            <a:extLst>
              <a:ext uri="{FF2B5EF4-FFF2-40B4-BE49-F238E27FC236}">
                <a16:creationId xmlns:a16="http://schemas.microsoft.com/office/drawing/2014/main" id="{684E017B-4F6B-174B-E762-9A5CAFCF409C}"/>
              </a:ext>
            </a:extLst>
          </p:cNvPr>
          <p:cNvSpPr/>
          <p:nvPr/>
        </p:nvSpPr>
        <p:spPr>
          <a:xfrm rot="5400000">
            <a:off x="5219841" y="3132949"/>
            <a:ext cx="257616" cy="16547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3541B369-EBDE-0CD0-D226-EB896A079D25}"/>
              </a:ext>
            </a:extLst>
          </p:cNvPr>
          <p:cNvSpPr/>
          <p:nvPr/>
        </p:nvSpPr>
        <p:spPr>
          <a:xfrm>
            <a:off x="3023558" y="2206982"/>
            <a:ext cx="66296" cy="6629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C00220F-0D5B-F0EC-78AE-37A3E3D64284}"/>
              </a:ext>
            </a:extLst>
          </p:cNvPr>
          <p:cNvCxnSpPr>
            <a:cxnSpLocks/>
            <a:stCxn id="136" idx="4"/>
          </p:cNvCxnSpPr>
          <p:nvPr/>
        </p:nvCxnSpPr>
        <p:spPr>
          <a:xfrm>
            <a:off x="3056706" y="2273278"/>
            <a:ext cx="0" cy="153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1637065-450D-5DD8-76FE-B27086785610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3664567" y="3933906"/>
            <a:ext cx="1100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0812C3C3-113E-F171-45E9-6FA4D3F50380}"/>
              </a:ext>
            </a:extLst>
          </p:cNvPr>
          <p:cNvCxnSpPr>
            <a:cxnSpLocks/>
          </p:cNvCxnSpPr>
          <p:nvPr/>
        </p:nvCxnSpPr>
        <p:spPr>
          <a:xfrm>
            <a:off x="3638713" y="4321587"/>
            <a:ext cx="112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B400B74-B6C6-5B04-F8F4-EDD314FC9ACB}"/>
              </a:ext>
            </a:extLst>
          </p:cNvPr>
          <p:cNvCxnSpPr>
            <a:stCxn id="40" idx="3"/>
          </p:cNvCxnSpPr>
          <p:nvPr/>
        </p:nvCxnSpPr>
        <p:spPr>
          <a:xfrm flipV="1">
            <a:off x="6681037" y="2178806"/>
            <a:ext cx="632633" cy="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D7B8349-60E0-2BF6-7B25-2891C03701CD}"/>
              </a:ext>
            </a:extLst>
          </p:cNvPr>
          <p:cNvCxnSpPr>
            <a:cxnSpLocks/>
          </p:cNvCxnSpPr>
          <p:nvPr/>
        </p:nvCxnSpPr>
        <p:spPr>
          <a:xfrm flipV="1">
            <a:off x="6681037" y="2526415"/>
            <a:ext cx="632633" cy="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타원 171">
            <a:extLst>
              <a:ext uri="{FF2B5EF4-FFF2-40B4-BE49-F238E27FC236}">
                <a16:creationId xmlns:a16="http://schemas.microsoft.com/office/drawing/2014/main" id="{AE96D858-054E-D8A3-B074-F47B436AD342}"/>
              </a:ext>
            </a:extLst>
          </p:cNvPr>
          <p:cNvSpPr/>
          <p:nvPr/>
        </p:nvSpPr>
        <p:spPr>
          <a:xfrm>
            <a:off x="7207609" y="2066969"/>
            <a:ext cx="1296223" cy="5931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Move</a:t>
            </a:r>
            <a:endParaRPr lang="ko-KR" altLang="en-US" b="1" dirty="0"/>
          </a:p>
        </p:txBody>
      </p: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A7762B18-F56A-06AC-C90D-DB553502F9A4}"/>
              </a:ext>
            </a:extLst>
          </p:cNvPr>
          <p:cNvCxnSpPr>
            <a:stCxn id="129" idx="3"/>
            <a:endCxn id="172" idx="3"/>
          </p:cNvCxnSpPr>
          <p:nvPr/>
        </p:nvCxnSpPr>
        <p:spPr>
          <a:xfrm flipV="1">
            <a:off x="6702412" y="2573217"/>
            <a:ext cx="695024" cy="3236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EC44E88C-F0F5-8B48-D077-29714B407CF4}"/>
              </a:ext>
            </a:extLst>
          </p:cNvPr>
          <p:cNvCxnSpPr>
            <a:stCxn id="131" idx="3"/>
            <a:endCxn id="172" idx="4"/>
          </p:cNvCxnSpPr>
          <p:nvPr/>
        </p:nvCxnSpPr>
        <p:spPr>
          <a:xfrm flipV="1">
            <a:off x="6702412" y="2660075"/>
            <a:ext cx="1153309" cy="55890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7E15E442-2B6D-9464-F07E-576B6CE60412}"/>
              </a:ext>
            </a:extLst>
          </p:cNvPr>
          <p:cNvCxnSpPr>
            <a:stCxn id="50" idx="3"/>
            <a:endCxn id="207" idx="1"/>
          </p:cNvCxnSpPr>
          <p:nvPr/>
        </p:nvCxnSpPr>
        <p:spPr>
          <a:xfrm>
            <a:off x="6692407" y="3937205"/>
            <a:ext cx="1207976" cy="5938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AFFE6E85-FC44-1580-97BC-351AC4B0B66C}"/>
              </a:ext>
            </a:extLst>
          </p:cNvPr>
          <p:cNvCxnSpPr>
            <a:stCxn id="53" idx="3"/>
            <a:endCxn id="207" idx="2"/>
          </p:cNvCxnSpPr>
          <p:nvPr/>
        </p:nvCxnSpPr>
        <p:spPr>
          <a:xfrm>
            <a:off x="6692407" y="4302996"/>
            <a:ext cx="1018149" cy="4377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A93CD3AB-ACFB-32F5-7BED-E6A61EB9D6D8}"/>
              </a:ext>
            </a:extLst>
          </p:cNvPr>
          <p:cNvCxnSpPr>
            <a:stCxn id="172" idx="5"/>
            <a:endCxn id="207" idx="0"/>
          </p:cNvCxnSpPr>
          <p:nvPr/>
        </p:nvCxnSpPr>
        <p:spPr>
          <a:xfrm rot="16200000" flipH="1">
            <a:off x="7400826" y="3486395"/>
            <a:ext cx="1871021" cy="44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99635F6E-E4E2-97D4-FBD8-104763085DBA}"/>
              </a:ext>
            </a:extLst>
          </p:cNvPr>
          <p:cNvCxnSpPr/>
          <p:nvPr/>
        </p:nvCxnSpPr>
        <p:spPr>
          <a:xfrm>
            <a:off x="8503832" y="4453372"/>
            <a:ext cx="1125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26AE1CC-AF67-FE6C-FF4E-10A71B9DB2AA}"/>
              </a:ext>
            </a:extLst>
          </p:cNvPr>
          <p:cNvCxnSpPr/>
          <p:nvPr/>
        </p:nvCxnSpPr>
        <p:spPr>
          <a:xfrm>
            <a:off x="8503832" y="4709249"/>
            <a:ext cx="1125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B752CC7-89AB-336D-A301-85DD8A3377FD}"/>
              </a:ext>
            </a:extLst>
          </p:cNvPr>
          <p:cNvCxnSpPr/>
          <p:nvPr/>
        </p:nvCxnSpPr>
        <p:spPr>
          <a:xfrm>
            <a:off x="8503832" y="4946525"/>
            <a:ext cx="1125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A01FB5A5-259B-3FEA-2513-2651DDD78DB8}"/>
              </a:ext>
            </a:extLst>
          </p:cNvPr>
          <p:cNvSpPr/>
          <p:nvPr/>
        </p:nvSpPr>
        <p:spPr>
          <a:xfrm>
            <a:off x="7710556" y="4444238"/>
            <a:ext cx="1296223" cy="5931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Draw</a:t>
            </a:r>
            <a:endParaRPr lang="ko-KR" altLang="en-US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81D196-6944-03BF-4C6C-867B13145432}"/>
              </a:ext>
            </a:extLst>
          </p:cNvPr>
          <p:cNvCxnSpPr>
            <a:cxnSpLocks/>
          </p:cNvCxnSpPr>
          <p:nvPr/>
        </p:nvCxnSpPr>
        <p:spPr>
          <a:xfrm flipH="1">
            <a:off x="3274463" y="2682722"/>
            <a:ext cx="239406" cy="204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4CD290-42F5-4197-D773-EC7B2D1D45B3}"/>
              </a:ext>
            </a:extLst>
          </p:cNvPr>
          <p:cNvSpPr txBox="1"/>
          <p:nvPr/>
        </p:nvSpPr>
        <p:spPr>
          <a:xfrm>
            <a:off x="3248276" y="2833570"/>
            <a:ext cx="25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419CE5-ACA5-3B00-D078-6BA9E0ACA0CC}"/>
              </a:ext>
            </a:extLst>
          </p:cNvPr>
          <p:cNvSpPr/>
          <p:nvPr/>
        </p:nvSpPr>
        <p:spPr>
          <a:xfrm>
            <a:off x="3890523" y="2248262"/>
            <a:ext cx="719605" cy="9167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KB</a:t>
            </a:r>
          </a:p>
          <a:p>
            <a:pPr algn="ctr"/>
            <a:r>
              <a:rPr lang="en-US" altLang="ko-KR" b="1" dirty="0"/>
              <a:t>1~4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346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001EF-4F15-8053-5B1A-9DBCA887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FSM - Top</a:t>
            </a:r>
            <a:endParaRPr lang="ko-KR" altLang="en-US" dirty="0">
              <a:latin typeface="타이포_씨고딕 180" panose="02020503020101020101" pitchFamily="18" charset="-127"/>
              <a:ea typeface="타이포_씨고딕 180" panose="020205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B89918-028B-5CE8-CCAD-C7B6D2DECE15}"/>
              </a:ext>
            </a:extLst>
          </p:cNvPr>
          <p:cNvSpPr/>
          <p:nvPr/>
        </p:nvSpPr>
        <p:spPr>
          <a:xfrm>
            <a:off x="2808514" y="1671334"/>
            <a:ext cx="1534886" cy="5551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67DB0B-31E9-8497-D9A3-7C65037EBE61}"/>
              </a:ext>
            </a:extLst>
          </p:cNvPr>
          <p:cNvSpPr/>
          <p:nvPr/>
        </p:nvSpPr>
        <p:spPr>
          <a:xfrm>
            <a:off x="5328557" y="1671334"/>
            <a:ext cx="1534886" cy="5551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UPDATE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95D431-0A28-63F5-2276-E891F4CEEBA2}"/>
              </a:ext>
            </a:extLst>
          </p:cNvPr>
          <p:cNvSpPr/>
          <p:nvPr/>
        </p:nvSpPr>
        <p:spPr>
          <a:xfrm>
            <a:off x="7848602" y="1671334"/>
            <a:ext cx="1534886" cy="5551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DRAW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68C120-13E8-7BA0-80FB-676AD3BF4B7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343400" y="1948920"/>
            <a:ext cx="985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A42423-DF99-E785-C93B-83442604EA8E}"/>
              </a:ext>
            </a:extLst>
          </p:cNvPr>
          <p:cNvCxnSpPr/>
          <p:nvPr/>
        </p:nvCxnSpPr>
        <p:spPr>
          <a:xfrm>
            <a:off x="6863443" y="1948920"/>
            <a:ext cx="985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6BC078-42A7-5B7C-8742-FCF1F5EBD784}"/>
              </a:ext>
            </a:extLst>
          </p:cNvPr>
          <p:cNvSpPr txBox="1"/>
          <p:nvPr/>
        </p:nvSpPr>
        <p:spPr>
          <a:xfrm>
            <a:off x="3575959" y="2186774"/>
            <a:ext cx="252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fUpdate</a:t>
            </a:r>
            <a:endParaRPr lang="en-US" altLang="ko-KR" dirty="0"/>
          </a:p>
          <a:p>
            <a:pPr algn="ctr"/>
            <a:r>
              <a:rPr lang="ko-KR" altLang="en-US" dirty="0"/>
              <a:t>캐릭터 이동 확정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F5E710-AC7B-E4A9-77D9-042363D6B3DA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>
            <a:off x="6096001" y="-293538"/>
            <a:ext cx="12700" cy="5040088"/>
          </a:xfrm>
          <a:prstGeom prst="bentConnector3">
            <a:avLst>
              <a:gd name="adj1" fmla="val 99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CA69325-E299-E23C-7B8F-277D2A3FE341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3672497"/>
          <a:ext cx="11615058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25">
                  <a:extLst>
                    <a:ext uri="{9D8B030D-6E8A-4147-A177-3AD203B41FA5}">
                      <a16:colId xmlns:a16="http://schemas.microsoft.com/office/drawing/2014/main" val="2940013371"/>
                    </a:ext>
                  </a:extLst>
                </a:gridCol>
                <a:gridCol w="2776530">
                  <a:extLst>
                    <a:ext uri="{9D8B030D-6E8A-4147-A177-3AD203B41FA5}">
                      <a16:colId xmlns:a16="http://schemas.microsoft.com/office/drawing/2014/main" val="344409271"/>
                    </a:ext>
                  </a:extLst>
                </a:gridCol>
                <a:gridCol w="1692542">
                  <a:extLst>
                    <a:ext uri="{9D8B030D-6E8A-4147-A177-3AD203B41FA5}">
                      <a16:colId xmlns:a16="http://schemas.microsoft.com/office/drawing/2014/main" val="1896969329"/>
                    </a:ext>
                  </a:extLst>
                </a:gridCol>
                <a:gridCol w="1597455">
                  <a:extLst>
                    <a:ext uri="{9D8B030D-6E8A-4147-A177-3AD203B41FA5}">
                      <a16:colId xmlns:a16="http://schemas.microsoft.com/office/drawing/2014/main" val="1579430653"/>
                    </a:ext>
                  </a:extLst>
                </a:gridCol>
                <a:gridCol w="4507106">
                  <a:extLst>
                    <a:ext uri="{9D8B030D-6E8A-4147-A177-3AD203B41FA5}">
                      <a16:colId xmlns:a16="http://schemas.microsoft.com/office/drawing/2014/main" val="473101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n_ClkCnt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n_CharPos_x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n_CharPos_y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n_MazeLevel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8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IDLE</a:t>
                      </a:r>
                      <a:endParaRPr lang="ko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fDraw_Done</a:t>
                      </a:r>
                      <a:r>
                        <a:rPr lang="en-US" altLang="ko-KR" dirty="0"/>
                        <a:t> ? 0 : </a:t>
                      </a:r>
                      <a:r>
                        <a:rPr lang="en-US" altLang="ko-KR" dirty="0" err="1"/>
                        <a:t>c_Cnt</a:t>
                      </a:r>
                      <a:r>
                        <a:rPr lang="en-US" altLang="ko-KR" dirty="0"/>
                        <a:t> + 1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c_CharPos_x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c_CharPos_y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c_MazeLevel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98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o_CharPos_x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o_CharPos_y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fClear</a:t>
                      </a:r>
                      <a:r>
                        <a:rPr lang="en-US" altLang="ko-KR" dirty="0"/>
                        <a:t> ?</a:t>
                      </a:r>
                    </a:p>
                    <a:p>
                      <a:pPr latinLnBrk="1"/>
                      <a:r>
                        <a:rPr lang="en-US" altLang="ko-KR" dirty="0"/>
                        <a:t> [</a:t>
                      </a:r>
                      <a:r>
                        <a:rPr lang="en-US" altLang="ko-KR" dirty="0" err="1"/>
                        <a:t>c_MazeLevel</a:t>
                      </a:r>
                      <a:r>
                        <a:rPr lang="en-US" altLang="ko-KR" dirty="0"/>
                        <a:t> == 2 ? 0 : </a:t>
                      </a:r>
                      <a:r>
                        <a:rPr lang="en-US" altLang="ko-KR" dirty="0" err="1"/>
                        <a:t>c_MazeLevel</a:t>
                      </a:r>
                      <a:r>
                        <a:rPr lang="en-US" altLang="ko-KR" dirty="0"/>
                        <a:t> + 1] : </a:t>
                      </a:r>
                      <a:r>
                        <a:rPr lang="en-US" altLang="ko-KR" dirty="0" err="1"/>
                        <a:t>c_MazeLevel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100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DRAW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c_CharPos_x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c_CharPos_y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c_MazeLevel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85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END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c_MazeLevel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775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38DBD3E-A57A-EDB0-CD59-EB67E1B49F88}"/>
              </a:ext>
            </a:extLst>
          </p:cNvPr>
          <p:cNvSpPr txBox="1"/>
          <p:nvPr/>
        </p:nvSpPr>
        <p:spPr>
          <a:xfrm>
            <a:off x="8458202" y="218677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fDraw_Done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E3D7E7-F982-1ED3-63C8-EF9BD28420B5}"/>
              </a:ext>
            </a:extLst>
          </p:cNvPr>
          <p:cNvSpPr txBox="1"/>
          <p:nvPr/>
        </p:nvSpPr>
        <p:spPr>
          <a:xfrm>
            <a:off x="6253840" y="2186774"/>
            <a:ext cx="220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fDraw_Done</a:t>
            </a:r>
            <a:endParaRPr lang="en-US" altLang="ko-KR" dirty="0"/>
          </a:p>
          <a:p>
            <a:pPr algn="ctr"/>
            <a:r>
              <a:rPr lang="en-US" altLang="ko-KR" dirty="0" err="1"/>
              <a:t>hSync</a:t>
            </a:r>
            <a:r>
              <a:rPr lang="en-US" altLang="ko-KR" dirty="0"/>
              <a:t>, </a:t>
            </a:r>
            <a:r>
              <a:rPr lang="en-US" altLang="ko-KR" dirty="0" err="1"/>
              <a:t>vSync</a:t>
            </a:r>
            <a:r>
              <a:rPr lang="ko-KR" altLang="en-US" dirty="0"/>
              <a:t>가 모니터 화면을 일순</a:t>
            </a:r>
          </a:p>
        </p:txBody>
      </p:sp>
    </p:spTree>
    <p:extLst>
      <p:ext uri="{BB962C8B-B14F-4D97-AF65-F5344CB8AC3E}">
        <p14:creationId xmlns:p14="http://schemas.microsoft.com/office/powerpoint/2010/main" val="4222741214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0</TotalTime>
  <Words>372</Words>
  <Application>Microsoft Office PowerPoint</Application>
  <PresentationFormat>와이드스크린</PresentationFormat>
  <Paragraphs>134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타이포_씨고딕 180</vt:lpstr>
      <vt:lpstr>Arial</vt:lpstr>
      <vt:lpstr>Candara</vt:lpstr>
      <vt:lpstr>Corbel</vt:lpstr>
      <vt:lpstr>Wingdings 3</vt:lpstr>
      <vt:lpstr>New_Education02</vt:lpstr>
      <vt:lpstr>Maze Game with FPGA &amp; Monitor</vt:lpstr>
      <vt:lpstr>PowerPoint 프레젠테이션</vt:lpstr>
      <vt:lpstr>기능 설명</vt:lpstr>
      <vt:lpstr>기능 설명</vt:lpstr>
      <vt:lpstr>I/O</vt:lpstr>
      <vt:lpstr>키보드 모듈 설명</vt:lpstr>
      <vt:lpstr>드로잉 모듈 설명</vt:lpstr>
      <vt:lpstr>구조도</vt:lpstr>
      <vt:lpstr>FSM - Top</vt:lpstr>
      <vt:lpstr>개발 현황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Game with FPGA &amp; Monitor</dc:title>
  <dc:creator>치수 박</dc:creator>
  <cp:lastModifiedBy>치수 박</cp:lastModifiedBy>
  <cp:revision>16</cp:revision>
  <dcterms:created xsi:type="dcterms:W3CDTF">2023-12-13T18:27:19Z</dcterms:created>
  <dcterms:modified xsi:type="dcterms:W3CDTF">2023-12-16T10:18:48Z</dcterms:modified>
</cp:coreProperties>
</file>